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20" r:id="rId2"/>
    <p:sldId id="327" r:id="rId3"/>
    <p:sldId id="321" r:id="rId4"/>
    <p:sldId id="322" r:id="rId5"/>
    <p:sldId id="323" r:id="rId6"/>
    <p:sldId id="328" r:id="rId7"/>
    <p:sldId id="324" r:id="rId8"/>
    <p:sldId id="325" r:id="rId9"/>
    <p:sldId id="326" r:id="rId10"/>
    <p:sldId id="329" r:id="rId11"/>
    <p:sldId id="330" r:id="rId12"/>
  </p:sldIdLst>
  <p:sldSz cx="9144000" cy="6858000" type="screen4x3"/>
  <p:notesSz cx="6867525" cy="999172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idor\dieese\Atendimento\Filiados\FENADADOS\2012\Informa&#231;&#245;es%20Financeiras%20-%20DATAPREV%20-%202010-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DRE!$C$92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-7.4626865671641833E-3"/>
                  <c:y val="-3.240740740740744E-2"/>
                </c:manualLayout>
              </c:layout>
              <c:showVal val="1"/>
            </c:dLbl>
            <c:dLbl>
              <c:idx val="1"/>
              <c:layout>
                <c:manualLayout>
                  <c:x val="-9.9502487562189192E-3"/>
                  <c:y val="-5.5555555555555511E-2"/>
                </c:manualLayout>
              </c:layout>
              <c:showVal val="1"/>
            </c:dLbl>
            <c:dLbl>
              <c:idx val="2"/>
              <c:layout>
                <c:manualLayout>
                  <c:x val="2.4875621890547272E-3"/>
                  <c:y val="-6.0185185185185272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showVal val="1"/>
          </c:dLbls>
          <c:cat>
            <c:strRef>
              <c:f>DRE!$B$93:$B$95</c:f>
              <c:strCache>
                <c:ptCount val="3"/>
                <c:pt idx="0">
                  <c:v>Lucro Bruto</c:v>
                </c:pt>
                <c:pt idx="1">
                  <c:v>Lucro Operacional</c:v>
                </c:pt>
                <c:pt idx="2">
                  <c:v>Lucro Líquido</c:v>
                </c:pt>
              </c:strCache>
            </c:strRef>
          </c:cat>
          <c:val>
            <c:numRef>
              <c:f>DRE!$C$93:$C$95</c:f>
              <c:numCache>
                <c:formatCode>#,##0.00</c:formatCode>
                <c:ptCount val="3"/>
                <c:pt idx="0">
                  <c:v>84.24</c:v>
                </c:pt>
                <c:pt idx="1">
                  <c:v>26.65</c:v>
                </c:pt>
                <c:pt idx="2">
                  <c:v>25.58</c:v>
                </c:pt>
              </c:numCache>
            </c:numRef>
          </c:val>
        </c:ser>
        <c:ser>
          <c:idx val="1"/>
          <c:order val="1"/>
          <c:tx>
            <c:strRef>
              <c:f>DRE!$D$92</c:f>
              <c:strCache>
                <c:ptCount val="1"/>
                <c:pt idx="0">
                  <c:v>2011</c:v>
                </c:pt>
              </c:strCache>
            </c:strRef>
          </c:tx>
          <c:dLbls>
            <c:dLbl>
              <c:idx val="0"/>
              <c:layout>
                <c:manualLayout>
                  <c:x val="4.9751243781094495E-2"/>
                  <c:y val="-5.092592592592593E-2"/>
                </c:manualLayout>
              </c:layout>
              <c:showVal val="1"/>
            </c:dLbl>
            <c:dLbl>
              <c:idx val="1"/>
              <c:layout>
                <c:manualLayout>
                  <c:x val="4.47761194029851E-2"/>
                  <c:y val="-5.092592592592593E-2"/>
                </c:manualLayout>
              </c:layout>
              <c:showVal val="1"/>
            </c:dLbl>
            <c:dLbl>
              <c:idx val="2"/>
              <c:layout>
                <c:manualLayout>
                  <c:x val="2.2388059701492536E-2"/>
                  <c:y val="-5.092592592592593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showVal val="1"/>
          </c:dLbls>
          <c:cat>
            <c:strRef>
              <c:f>DRE!$B$93:$B$95</c:f>
              <c:strCache>
                <c:ptCount val="3"/>
                <c:pt idx="0">
                  <c:v>Lucro Bruto</c:v>
                </c:pt>
                <c:pt idx="1">
                  <c:v>Lucro Operacional</c:v>
                </c:pt>
                <c:pt idx="2">
                  <c:v>Lucro Líquido</c:v>
                </c:pt>
              </c:strCache>
            </c:strRef>
          </c:cat>
          <c:val>
            <c:numRef>
              <c:f>DRE!$D$93:$D$95</c:f>
              <c:numCache>
                <c:formatCode>#,##0.00</c:formatCode>
                <c:ptCount val="3"/>
                <c:pt idx="0">
                  <c:v>305.89</c:v>
                </c:pt>
                <c:pt idx="1">
                  <c:v>208.32</c:v>
                </c:pt>
                <c:pt idx="2">
                  <c:v>148.59</c:v>
                </c:pt>
              </c:numCache>
            </c:numRef>
          </c:val>
        </c:ser>
        <c:dLbls>
          <c:showVal val="1"/>
        </c:dLbls>
        <c:gapWidth val="75"/>
        <c:shape val="box"/>
        <c:axId val="66853120"/>
        <c:axId val="67510656"/>
        <c:axId val="0"/>
      </c:bar3DChart>
      <c:catAx>
        <c:axId val="66853120"/>
        <c:scaling>
          <c:orientation val="minMax"/>
        </c:scaling>
        <c:axPos val="b"/>
        <c:numFmt formatCode="#,##0" sourceLinked="1"/>
        <c:majorTickMark val="none"/>
        <c:tickLblPos val="nextTo"/>
        <c:txPr>
          <a:bodyPr/>
          <a:lstStyle/>
          <a:p>
            <a:pPr>
              <a:defRPr b="1"/>
            </a:pPr>
            <a:endParaRPr lang="pt-BR"/>
          </a:p>
        </c:txPr>
        <c:crossAx val="67510656"/>
        <c:crosses val="autoZero"/>
        <c:auto val="1"/>
        <c:lblAlgn val="ctr"/>
        <c:lblOffset val="100"/>
      </c:catAx>
      <c:valAx>
        <c:axId val="67510656"/>
        <c:scaling>
          <c:orientation val="minMax"/>
        </c:scaling>
        <c:axPos val="l"/>
        <c:numFmt formatCode="#,##0.00" sourceLinked="1"/>
        <c:majorTickMark val="none"/>
        <c:tickLblPos val="nextTo"/>
        <c:crossAx val="668531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6985721001292745"/>
          <c:y val="0.88850503062117314"/>
          <c:w val="0.45779782191405188"/>
          <c:h val="8.3717191601049942E-2"/>
        </c:manualLayout>
      </c:layout>
      <c:txPr>
        <a:bodyPr/>
        <a:lstStyle/>
        <a:p>
          <a:pPr>
            <a:defRPr b="1"/>
          </a:pPr>
          <a:endParaRPr lang="pt-BR"/>
        </a:p>
      </c:txPr>
    </c:legend>
    <c:plotVisOnly val="1"/>
    <c:dispBlanksAs val="gap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6332" tIns="48166" rIns="96332" bIns="4816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lIns="96332" tIns="48166" rIns="96332" bIns="4816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92F9B27-BE4A-45E6-AA07-EE1F7DB28A3E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49300"/>
            <a:ext cx="4994275" cy="3746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32" tIns="48166" rIns="96332" bIns="48166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5800"/>
          </a:xfrm>
          <a:prstGeom prst="rect">
            <a:avLst/>
          </a:prstGeom>
        </p:spPr>
        <p:txBody>
          <a:bodyPr vert="horz" lIns="96332" tIns="48166" rIns="96332" bIns="48166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90075"/>
            <a:ext cx="2976563" cy="500063"/>
          </a:xfrm>
          <a:prstGeom prst="rect">
            <a:avLst/>
          </a:prstGeom>
        </p:spPr>
        <p:txBody>
          <a:bodyPr vert="horz" lIns="96332" tIns="48166" rIns="96332" bIns="4816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375" y="9490075"/>
            <a:ext cx="2976563" cy="500063"/>
          </a:xfrm>
          <a:prstGeom prst="rect">
            <a:avLst/>
          </a:prstGeom>
        </p:spPr>
        <p:txBody>
          <a:bodyPr vert="horz" lIns="96332" tIns="48166" rIns="96332" bIns="4816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D34F7CE8-43E7-4FFA-B8D5-06CBA2A48C5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3E08D-38AB-4158-B8E9-68701D98CA80}" type="slidenum">
              <a:rPr lang="pt-BR" smtClean="0"/>
              <a:pPr>
                <a:defRPr/>
              </a:pPr>
              <a:t>3</a:t>
            </a:fld>
            <a:endParaRPr lang="pt-BR" smtClean="0"/>
          </a:p>
        </p:txBody>
      </p:sp>
      <p:sp>
        <p:nvSpPr>
          <p:cNvPr id="5" name="Rectangle 9"/>
          <p:cNvSpPr txBox="1">
            <a:spLocks noGrp="1" noChangeArrowheads="1"/>
          </p:cNvSpPr>
          <p:nvPr/>
        </p:nvSpPr>
        <p:spPr>
          <a:xfrm>
            <a:off x="3890963" y="9491663"/>
            <a:ext cx="2974975" cy="498475"/>
          </a:xfrm>
          <a:prstGeom prst="rect">
            <a:avLst/>
          </a:prstGeom>
          <a:noFill/>
        </p:spPr>
        <p:txBody>
          <a:bodyPr lIns="98128" tIns="49064" rIns="98128" bIns="4906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6D03ABC-C282-41AD-8661-C250982F3C23}" type="slidenum">
              <a:rPr lang="pt-BR" sz="1400">
                <a:latin typeface="+mn-lt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pt-BR" sz="1400" dirty="0">
              <a:latin typeface="+mn-lt"/>
              <a:cs typeface="Arial" pitchFamily="34" charset="0"/>
            </a:endParaRPr>
          </a:p>
        </p:txBody>
      </p:sp>
      <p:sp>
        <p:nvSpPr>
          <p:cNvPr id="19460" name="Text Box 1"/>
          <p:cNvSpPr txBox="1">
            <a:spLocks noChangeArrowheads="1"/>
          </p:cNvSpPr>
          <p:nvPr/>
        </p:nvSpPr>
        <p:spPr bwMode="auto">
          <a:xfrm>
            <a:off x="1144588" y="750888"/>
            <a:ext cx="4578350" cy="37449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128" tIns="49064" rIns="98128" bIns="49064" anchor="ctr"/>
          <a:lstStyle/>
          <a:p>
            <a:endParaRPr lang="en-CA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7388" y="4746625"/>
            <a:ext cx="5489575" cy="4492625"/>
          </a:xfrm>
          <a:noFill/>
        </p:spPr>
        <p:txBody>
          <a:bodyPr wrap="none" lIns="98128" tIns="49064" rIns="98128" bIns="49064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3E08D-38AB-4158-B8E9-68701D98CA80}" type="slidenum">
              <a:rPr lang="pt-BR" smtClean="0"/>
              <a:pPr>
                <a:defRPr/>
              </a:pPr>
              <a:t>4</a:t>
            </a:fld>
            <a:endParaRPr lang="pt-BR" smtClean="0"/>
          </a:p>
        </p:txBody>
      </p:sp>
      <p:sp>
        <p:nvSpPr>
          <p:cNvPr id="5" name="Rectangle 9"/>
          <p:cNvSpPr txBox="1">
            <a:spLocks noGrp="1" noChangeArrowheads="1"/>
          </p:cNvSpPr>
          <p:nvPr/>
        </p:nvSpPr>
        <p:spPr>
          <a:xfrm>
            <a:off x="3890963" y="9491663"/>
            <a:ext cx="2974975" cy="498475"/>
          </a:xfrm>
          <a:prstGeom prst="rect">
            <a:avLst/>
          </a:prstGeom>
          <a:noFill/>
        </p:spPr>
        <p:txBody>
          <a:bodyPr lIns="98128" tIns="49064" rIns="98128" bIns="4906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6D03ABC-C282-41AD-8661-C250982F3C23}" type="slidenum">
              <a:rPr lang="pt-BR" sz="1400">
                <a:latin typeface="+mn-lt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pt-BR" sz="1400" dirty="0">
              <a:latin typeface="+mn-lt"/>
              <a:cs typeface="Arial" pitchFamily="34" charset="0"/>
            </a:endParaRPr>
          </a:p>
        </p:txBody>
      </p:sp>
      <p:sp>
        <p:nvSpPr>
          <p:cNvPr id="19460" name="Text Box 1"/>
          <p:cNvSpPr txBox="1">
            <a:spLocks noChangeArrowheads="1"/>
          </p:cNvSpPr>
          <p:nvPr/>
        </p:nvSpPr>
        <p:spPr bwMode="auto">
          <a:xfrm>
            <a:off x="1144588" y="750888"/>
            <a:ext cx="4578350" cy="37449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128" tIns="49064" rIns="98128" bIns="49064" anchor="ctr"/>
          <a:lstStyle/>
          <a:p>
            <a:endParaRPr lang="en-CA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7388" y="4746625"/>
            <a:ext cx="5489575" cy="4492625"/>
          </a:xfrm>
          <a:noFill/>
        </p:spPr>
        <p:txBody>
          <a:bodyPr wrap="none" lIns="98128" tIns="49064" rIns="98128" bIns="49064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3E08D-38AB-4158-B8E9-68701D98CA80}" type="slidenum">
              <a:rPr lang="pt-BR" smtClean="0"/>
              <a:pPr>
                <a:defRPr/>
              </a:pPr>
              <a:t>5</a:t>
            </a:fld>
            <a:endParaRPr lang="pt-BR" smtClean="0"/>
          </a:p>
        </p:txBody>
      </p:sp>
      <p:sp>
        <p:nvSpPr>
          <p:cNvPr id="5" name="Rectangle 9"/>
          <p:cNvSpPr txBox="1">
            <a:spLocks noGrp="1" noChangeArrowheads="1"/>
          </p:cNvSpPr>
          <p:nvPr/>
        </p:nvSpPr>
        <p:spPr>
          <a:xfrm>
            <a:off x="3890963" y="9491663"/>
            <a:ext cx="2974975" cy="498475"/>
          </a:xfrm>
          <a:prstGeom prst="rect">
            <a:avLst/>
          </a:prstGeom>
          <a:noFill/>
        </p:spPr>
        <p:txBody>
          <a:bodyPr lIns="98128" tIns="49064" rIns="98128" bIns="4906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6D03ABC-C282-41AD-8661-C250982F3C23}" type="slidenum">
              <a:rPr lang="pt-BR" sz="1400">
                <a:latin typeface="+mn-lt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pt-BR" sz="1400" dirty="0">
              <a:latin typeface="+mn-lt"/>
              <a:cs typeface="Arial" pitchFamily="34" charset="0"/>
            </a:endParaRPr>
          </a:p>
        </p:txBody>
      </p:sp>
      <p:sp>
        <p:nvSpPr>
          <p:cNvPr id="19460" name="Text Box 1"/>
          <p:cNvSpPr txBox="1">
            <a:spLocks noChangeArrowheads="1"/>
          </p:cNvSpPr>
          <p:nvPr/>
        </p:nvSpPr>
        <p:spPr bwMode="auto">
          <a:xfrm>
            <a:off x="1144588" y="750888"/>
            <a:ext cx="4578350" cy="37449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128" tIns="49064" rIns="98128" bIns="49064" anchor="ctr"/>
          <a:lstStyle/>
          <a:p>
            <a:endParaRPr lang="en-CA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7388" y="4746625"/>
            <a:ext cx="5489575" cy="4492625"/>
          </a:xfrm>
          <a:noFill/>
        </p:spPr>
        <p:txBody>
          <a:bodyPr wrap="none" lIns="98128" tIns="49064" rIns="98128" bIns="49064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3E08D-38AB-4158-B8E9-68701D98CA80}" type="slidenum">
              <a:rPr lang="pt-BR" smtClean="0"/>
              <a:pPr>
                <a:defRPr/>
              </a:pPr>
              <a:t>7</a:t>
            </a:fld>
            <a:endParaRPr lang="pt-BR" smtClean="0"/>
          </a:p>
        </p:txBody>
      </p:sp>
      <p:sp>
        <p:nvSpPr>
          <p:cNvPr id="5" name="Rectangle 9"/>
          <p:cNvSpPr txBox="1">
            <a:spLocks noGrp="1" noChangeArrowheads="1"/>
          </p:cNvSpPr>
          <p:nvPr/>
        </p:nvSpPr>
        <p:spPr>
          <a:xfrm>
            <a:off x="3890963" y="9491663"/>
            <a:ext cx="2974975" cy="498475"/>
          </a:xfrm>
          <a:prstGeom prst="rect">
            <a:avLst/>
          </a:prstGeom>
          <a:noFill/>
        </p:spPr>
        <p:txBody>
          <a:bodyPr lIns="98128" tIns="49064" rIns="98128" bIns="4906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6D03ABC-C282-41AD-8661-C250982F3C23}" type="slidenum">
              <a:rPr lang="pt-BR" sz="1400">
                <a:latin typeface="+mn-lt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pt-BR" sz="1400" dirty="0">
              <a:latin typeface="+mn-lt"/>
              <a:cs typeface="Arial" pitchFamily="34" charset="0"/>
            </a:endParaRPr>
          </a:p>
        </p:txBody>
      </p:sp>
      <p:sp>
        <p:nvSpPr>
          <p:cNvPr id="19460" name="Text Box 1"/>
          <p:cNvSpPr txBox="1">
            <a:spLocks noChangeArrowheads="1"/>
          </p:cNvSpPr>
          <p:nvPr/>
        </p:nvSpPr>
        <p:spPr bwMode="auto">
          <a:xfrm>
            <a:off x="1144588" y="750888"/>
            <a:ext cx="4578350" cy="37449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128" tIns="49064" rIns="98128" bIns="49064" anchor="ctr"/>
          <a:lstStyle/>
          <a:p>
            <a:endParaRPr lang="en-CA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7388" y="4746625"/>
            <a:ext cx="5489575" cy="4492625"/>
          </a:xfrm>
          <a:noFill/>
        </p:spPr>
        <p:txBody>
          <a:bodyPr wrap="none" lIns="98128" tIns="49064" rIns="98128" bIns="49064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3E08D-38AB-4158-B8E9-68701D98CA80}" type="slidenum">
              <a:rPr lang="pt-BR" smtClean="0"/>
              <a:pPr>
                <a:defRPr/>
              </a:pPr>
              <a:t>9</a:t>
            </a:fld>
            <a:endParaRPr lang="pt-BR" smtClean="0"/>
          </a:p>
        </p:txBody>
      </p:sp>
      <p:sp>
        <p:nvSpPr>
          <p:cNvPr id="5" name="Rectangle 9"/>
          <p:cNvSpPr txBox="1">
            <a:spLocks noGrp="1" noChangeArrowheads="1"/>
          </p:cNvSpPr>
          <p:nvPr/>
        </p:nvSpPr>
        <p:spPr>
          <a:xfrm>
            <a:off x="3890963" y="9491663"/>
            <a:ext cx="2974975" cy="498475"/>
          </a:xfrm>
          <a:prstGeom prst="rect">
            <a:avLst/>
          </a:prstGeom>
          <a:noFill/>
        </p:spPr>
        <p:txBody>
          <a:bodyPr lIns="98128" tIns="49064" rIns="98128" bIns="4906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6D03ABC-C282-41AD-8661-C250982F3C23}" type="slidenum">
              <a:rPr lang="pt-BR" sz="1400">
                <a:latin typeface="+mn-lt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pt-BR" sz="1400" dirty="0">
              <a:latin typeface="+mn-lt"/>
              <a:cs typeface="Arial" pitchFamily="34" charset="0"/>
            </a:endParaRPr>
          </a:p>
        </p:txBody>
      </p:sp>
      <p:sp>
        <p:nvSpPr>
          <p:cNvPr id="19460" name="Text Box 1"/>
          <p:cNvSpPr txBox="1">
            <a:spLocks noChangeArrowheads="1"/>
          </p:cNvSpPr>
          <p:nvPr/>
        </p:nvSpPr>
        <p:spPr bwMode="auto">
          <a:xfrm>
            <a:off x="1144588" y="750888"/>
            <a:ext cx="4578350" cy="37449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128" tIns="49064" rIns="98128" bIns="49064" anchor="ctr"/>
          <a:lstStyle/>
          <a:p>
            <a:endParaRPr lang="en-CA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7388" y="4746625"/>
            <a:ext cx="5489575" cy="4492625"/>
          </a:xfrm>
          <a:noFill/>
        </p:spPr>
        <p:txBody>
          <a:bodyPr wrap="none" lIns="98128" tIns="49064" rIns="98128" bIns="49064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1A987-AECB-4CEC-AC94-F17292972A28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A1212-D1CB-462E-B012-ADF3913374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F84BA-7F48-4389-A64A-9707A67F590F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DEFBD-293A-4944-BB52-0DE372F877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A81A8-2696-44AF-989C-3FA5E3FF312F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5231B-3F5A-41AE-AA58-1AFA9883114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D043D-3575-4CA1-9194-A65E902D2214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6B7A5-C131-49B1-943A-2CC57C551F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D49B5-FBF5-4071-9594-42BF7CE245EF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7F70-DBAD-4D47-8153-0F1F641BCF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E9606-CE02-4643-9E5B-D992DA8F229A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18090-F027-4285-82C5-8E11D1A5C85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D21DB-AEA8-471A-9464-C2352FEAC038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47C98-2BCB-4CFB-9B25-1510FB47B2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FACE3-8D82-4C43-B8D0-C5D5FCD1DC6D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20ABE-0060-41E5-B75B-D2F0630ACE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51F92-6A65-4372-936A-D4870D197912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C80E7-1773-4628-9A78-D811C30FC7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CEBB0-4B6A-43E6-8B3A-9A1D4F3A0C47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5B45C-7E36-4958-9EB8-D699B7AF2EB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0EDB8-E088-44B6-A284-70D5D541DAFC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27668-5FF0-49AE-A48F-61A62141D24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9180F7-377C-44AF-95C2-A5A0F1BCD5BA}" type="datetimeFigureOut">
              <a:rPr lang="pt-BR"/>
              <a:pPr>
                <a:defRPr/>
              </a:pPr>
              <a:t>30/08/2012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13C07C-04F6-4B6A-9303-8E91E0553A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Planilha_do_Microsoft_Office_Excel2.xlsx"/><Relationship Id="rId4" Type="http://schemas.openxmlformats.org/officeDocument/2006/relationships/package" Target="../embeddings/Planilha_do_Microsoft_Office_Excel1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Planilha_do_Microsoft_Office_Excel4.xlsx"/><Relationship Id="rId4" Type="http://schemas.openxmlformats.org/officeDocument/2006/relationships/package" Target="../embeddings/Planilha_do_Microsoft_Office_Excel3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chart" Target="../charts/chart1.xml"/><Relationship Id="rId4" Type="http://schemas.openxmlformats.org/officeDocument/2006/relationships/package" Target="../embeddings/Planilha_do_Microsoft_Office_Excel5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package" Target="../embeddings/Planilha_do_Microsoft_Office_Excel7.xlsx"/><Relationship Id="rId4" Type="http://schemas.openxmlformats.org/officeDocument/2006/relationships/package" Target="../embeddings/Planilha_do_Microsoft_Office_Excel6.xlsx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package" Target="../embeddings/Planilha_do_Microsoft_Office_Excel9.xlsx"/><Relationship Id="rId4" Type="http://schemas.openxmlformats.org/officeDocument/2006/relationships/package" Target="../embeddings/Planilha_do_Microsoft_Office_Excel8.xls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684213" y="1268413"/>
            <a:ext cx="7772400" cy="1470025"/>
          </a:xfrm>
        </p:spPr>
        <p:txBody>
          <a:bodyPr/>
          <a:lstStyle/>
          <a:p>
            <a:pPr eaLnBrk="1" hangingPunct="1"/>
            <a:r>
              <a:rPr lang="pt-BR" b="1" dirty="0" smtClean="0"/>
              <a:t>Resultados da </a:t>
            </a:r>
            <a:r>
              <a:rPr lang="pt-BR" b="1" dirty="0" err="1" smtClean="0"/>
              <a:t>Dataprev</a:t>
            </a:r>
            <a:r>
              <a:rPr lang="pt-BR" b="1" dirty="0" smtClean="0"/>
              <a:t>: principais informações</a:t>
            </a:r>
            <a:endParaRPr lang="pt-BR" b="1" dirty="0" smtClean="0"/>
          </a:p>
        </p:txBody>
      </p:sp>
      <p:sp>
        <p:nvSpPr>
          <p:cNvPr id="3075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14463"/>
          </a:xfrm>
        </p:spPr>
        <p:txBody>
          <a:bodyPr/>
          <a:lstStyle/>
          <a:p>
            <a:pPr eaLnBrk="1" hangingPunct="1"/>
            <a:r>
              <a:rPr lang="pt-BR" b="1" dirty="0" smtClean="0">
                <a:solidFill>
                  <a:schemeClr val="tx1"/>
                </a:solidFill>
              </a:rPr>
              <a:t>FENADADOS</a:t>
            </a:r>
          </a:p>
          <a:p>
            <a:pPr eaLnBrk="1" hangingPunct="1"/>
            <a:r>
              <a:rPr lang="pt-BR" b="1" dirty="0" smtClean="0">
                <a:solidFill>
                  <a:schemeClr val="tx1"/>
                </a:solidFill>
              </a:rPr>
              <a:t>31 de agosto de 2012</a:t>
            </a:r>
            <a:endParaRPr lang="pt-BR" b="1" dirty="0" smtClean="0">
              <a:solidFill>
                <a:schemeClr val="tx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6308725"/>
            <a:ext cx="1871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b="1" dirty="0" smtClean="0"/>
              <a:t>Variáveis comentadas</a:t>
            </a:r>
            <a:endParaRPr lang="pt-BR" sz="2800" b="1" dirty="0" smtClean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 rtlCol="0">
            <a:normAutofit/>
          </a:bodyPr>
          <a:lstStyle/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 Resultado Operacional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Lucro Operacional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Lucro do exercício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Valor Adicionado (riqueza distribuída)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Impacto do ganho real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6308725"/>
            <a:ext cx="1871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71550" y="908050"/>
            <a:ext cx="7743825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71500" y="142875"/>
            <a:ext cx="7786688" cy="7143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pt-BR" sz="3000" b="1" dirty="0" smtClean="0">
                <a:solidFill>
                  <a:schemeClr val="tx2"/>
                </a:solidFill>
                <a:ea typeface="+mj-ea"/>
              </a:rPr>
              <a:t>Receita Operacional</a:t>
            </a:r>
            <a:endParaRPr lang="pt-BR" sz="3000" b="1" dirty="0">
              <a:solidFill>
                <a:schemeClr val="tx2"/>
              </a:solidFill>
              <a:ea typeface="+mj-ea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262438" y="3328988"/>
          <a:ext cx="619125" cy="200025"/>
        </p:xfrm>
        <a:graphic>
          <a:graphicData uri="http://schemas.openxmlformats.org/presentationml/2006/ole">
            <p:oleObj spid="_x0000_s1027" name="Planilha" r:id="rId4" imgW="619041" imgH="199935" progId="Excel.Sheet.12">
              <p:embed/>
            </p:oleObj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971600" y="5661248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i="1" dirty="0" smtClean="0"/>
              <a:t>Fonte: DATAPREV</a:t>
            </a:r>
          </a:p>
          <a:p>
            <a:r>
              <a:rPr lang="pt-BR" sz="1000" i="1" dirty="0" smtClean="0"/>
              <a:t>Elaboração: DIEESE</a:t>
            </a:r>
            <a:endParaRPr lang="pt-BR" sz="1000" i="1" dirty="0"/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1027102" y="1124744"/>
          <a:ext cx="7596209" cy="4320480"/>
        </p:xfrm>
        <a:graphic>
          <a:graphicData uri="http://schemas.openxmlformats.org/presentationml/2006/ole">
            <p:oleObj spid="_x0000_s1033" name="Planilha" r:id="rId5" imgW="6648416" imgH="3781479" progId="Excel.Sheet.12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71550" y="908050"/>
            <a:ext cx="7743825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71500" y="142875"/>
            <a:ext cx="7786688" cy="7143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pt-BR" sz="3000" b="1" dirty="0" smtClean="0">
                <a:solidFill>
                  <a:schemeClr val="tx2"/>
                </a:solidFill>
                <a:ea typeface="+mj-ea"/>
              </a:rPr>
              <a:t>Lucro do Exercício</a:t>
            </a:r>
            <a:endParaRPr lang="pt-BR" sz="3000" b="1" dirty="0">
              <a:solidFill>
                <a:schemeClr val="tx2"/>
              </a:solidFill>
              <a:ea typeface="+mj-ea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262438" y="3328988"/>
          <a:ext cx="619125" cy="200025"/>
        </p:xfrm>
        <a:graphic>
          <a:graphicData uri="http://schemas.openxmlformats.org/presentationml/2006/ole">
            <p:oleObj spid="_x0000_s2050" name="Planilha" r:id="rId4" imgW="619041" imgH="199935" progId="Excel.Sheet.12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755650" y="1052513"/>
          <a:ext cx="7345363" cy="4860925"/>
        </p:xfrm>
        <a:graphic>
          <a:graphicData uri="http://schemas.openxmlformats.org/presentationml/2006/ole">
            <p:oleObj spid="_x0000_s2052" name="Planilha" r:id="rId5" imgW="6648416" imgH="4400468" progId="Excel.Sheet.12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71550" y="908050"/>
            <a:ext cx="7743825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71500" y="142875"/>
            <a:ext cx="7786688" cy="7143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pt-BR" sz="3000" b="1" dirty="0" smtClean="0">
                <a:solidFill>
                  <a:schemeClr val="tx2"/>
                </a:solidFill>
                <a:ea typeface="+mj-ea"/>
              </a:rPr>
              <a:t>Lucro (Comparação)</a:t>
            </a:r>
          </a:p>
          <a:p>
            <a:pPr algn="ctr">
              <a:defRPr/>
            </a:pPr>
            <a:r>
              <a:rPr lang="pt-BR" sz="3000" b="1" dirty="0" smtClean="0">
                <a:solidFill>
                  <a:schemeClr val="tx2"/>
                </a:solidFill>
                <a:ea typeface="+mj-ea"/>
              </a:rPr>
              <a:t>Em milhões de R$</a:t>
            </a:r>
            <a:endParaRPr lang="pt-BR" sz="3000" b="1" dirty="0">
              <a:solidFill>
                <a:schemeClr val="tx2"/>
              </a:solidFill>
              <a:ea typeface="+mj-ea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262438" y="3328988"/>
          <a:ext cx="619125" cy="200025"/>
        </p:xfrm>
        <a:graphic>
          <a:graphicData uri="http://schemas.openxmlformats.org/presentationml/2006/ole">
            <p:oleObj spid="_x0000_s3074" name="Planilha" r:id="rId4" imgW="619041" imgH="199935" progId="Excel.Sheet.12">
              <p:embed/>
            </p:oleObj>
          </a:graphicData>
        </a:graphic>
      </p:graphicFrame>
      <p:graphicFrame>
        <p:nvGraphicFramePr>
          <p:cNvPr id="6" name="Gráfico 5"/>
          <p:cNvGraphicFramePr/>
          <p:nvPr/>
        </p:nvGraphicFramePr>
        <p:xfrm>
          <a:off x="1619672" y="1772816"/>
          <a:ext cx="576064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907704" y="5229200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/>
              <a:t>Fonte: DATAPREV</a:t>
            </a:r>
          </a:p>
          <a:p>
            <a:r>
              <a:rPr lang="pt-BR" sz="800" dirty="0" smtClean="0"/>
              <a:t>Elaboração: DIEESE</a:t>
            </a:r>
            <a:endParaRPr lang="pt-BR" sz="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b="1" dirty="0" smtClean="0"/>
              <a:t>Principais Contratos</a:t>
            </a:r>
            <a:endParaRPr lang="pt-BR" sz="2800" b="1" dirty="0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6308725"/>
            <a:ext cx="1871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t-BR" dirty="0" smtClean="0"/>
              <a:t>MTE (fevereiro de 2007)</a:t>
            </a:r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MPS (dezembro de 2008)</a:t>
            </a:r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INSS (dezembro de 2010)</a:t>
            </a:r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PREVIC (dezembro de 2010)</a:t>
            </a:r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RFB (julho de 2011)</a:t>
            </a:r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MTE </a:t>
            </a:r>
            <a:r>
              <a:rPr lang="pt-BR" dirty="0" smtClean="0"/>
              <a:t>Políticas Sociais (junho de 2011)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71550" y="908050"/>
            <a:ext cx="7743825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71500" y="142875"/>
            <a:ext cx="7786688" cy="7143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pt-BR" sz="3000" b="1" dirty="0" smtClean="0">
                <a:solidFill>
                  <a:schemeClr val="tx2"/>
                </a:solidFill>
                <a:ea typeface="+mj-ea"/>
              </a:rPr>
              <a:t>Valor Adicionado</a:t>
            </a:r>
            <a:endParaRPr lang="pt-BR" sz="3000" b="1" dirty="0">
              <a:solidFill>
                <a:schemeClr val="tx2"/>
              </a:solidFill>
              <a:ea typeface="+mj-ea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262438" y="3328988"/>
          <a:ext cx="619125" cy="200025"/>
        </p:xfrm>
        <a:graphic>
          <a:graphicData uri="http://schemas.openxmlformats.org/presentationml/2006/ole">
            <p:oleObj spid="_x0000_s22530" name="Planilha" r:id="rId4" imgW="619041" imgH="199935" progId="Excel.Sheet.12">
              <p:embed/>
            </p:oleObj>
          </a:graphicData>
        </a:graphic>
      </p:graphicFrame>
      <p:sp>
        <p:nvSpPr>
          <p:cNvPr id="11" name="Seta para a esquerda 10"/>
          <p:cNvSpPr/>
          <p:nvPr/>
        </p:nvSpPr>
        <p:spPr>
          <a:xfrm>
            <a:off x="7956376" y="1700808"/>
            <a:ext cx="864096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a esquerda 11"/>
          <p:cNvSpPr/>
          <p:nvPr/>
        </p:nvSpPr>
        <p:spPr>
          <a:xfrm>
            <a:off x="7884368" y="4365104"/>
            <a:ext cx="864096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1159585" y="908720"/>
          <a:ext cx="6327065" cy="4672930"/>
        </p:xfrm>
        <a:graphic>
          <a:graphicData uri="http://schemas.openxmlformats.org/presentationml/2006/ole">
            <p:oleObj spid="_x0000_s22535" name="Planilha" r:id="rId5" imgW="5829233" imgH="4305363" progId="Excel.Sheet.12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b="1" dirty="0" smtClean="0"/>
              <a:t>Impacto do ganho real</a:t>
            </a:r>
            <a:endParaRPr lang="pt-BR" sz="2800" b="1" dirty="0" smtClean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 rtlCol="0">
            <a:normAutofit fontScale="70000" lnSpcReduction="20000"/>
          </a:bodyPr>
          <a:lstStyle/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2011: rubrica de pessoal = 45,18% do DVA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Impacto do ganho real de 4,5% = 2,03%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Despesa </a:t>
            </a:r>
            <a:r>
              <a:rPr lang="pt-BR" dirty="0" smtClean="0"/>
              <a:t>de Pessoal em 2011 = R$ 390 </a:t>
            </a:r>
            <a:r>
              <a:rPr lang="pt-BR" dirty="0" smtClean="0"/>
              <a:t>milhões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O ganho acrescentaria </a:t>
            </a:r>
            <a:r>
              <a:rPr lang="pt-BR" dirty="0" smtClean="0"/>
              <a:t>R$ 17,5 milhões anuais, o que equivale a 1,68% da Receita Total do ano, que foi de R$ 1,048 bilhão. 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Lucro: R</a:t>
            </a:r>
            <a:r>
              <a:rPr lang="pt-BR" dirty="0" smtClean="0"/>
              <a:t>$ 148,5 </a:t>
            </a:r>
            <a:r>
              <a:rPr lang="pt-BR" dirty="0" smtClean="0"/>
              <a:t>milhões  </a:t>
            </a:r>
            <a:r>
              <a:rPr lang="pt-BR" sz="4500" dirty="0" smtClean="0"/>
              <a:t>→ </a:t>
            </a:r>
            <a:r>
              <a:rPr lang="pt-BR" dirty="0" smtClean="0"/>
              <a:t>8,5 </a:t>
            </a:r>
            <a:r>
              <a:rPr lang="pt-BR" dirty="0" smtClean="0"/>
              <a:t>vezes </a:t>
            </a:r>
            <a:r>
              <a:rPr lang="pt-BR" dirty="0" smtClean="0"/>
              <a:t>o ganho real. 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Gasto de R$ 17,5 milhões = 22</a:t>
            </a:r>
            <a:r>
              <a:rPr lang="pt-BR" dirty="0" smtClean="0"/>
              <a:t>% do valor que a empresa dispunha, em </a:t>
            </a:r>
            <a:r>
              <a:rPr lang="pt-BR" dirty="0" smtClean="0"/>
              <a:t>dezembro de 2011, </a:t>
            </a:r>
            <a:r>
              <a:rPr lang="pt-BR" dirty="0" smtClean="0"/>
              <a:t>em aplicação financeira (sem contar, portanto, com todos os demais recursos da </a:t>
            </a:r>
            <a:r>
              <a:rPr lang="pt-BR" dirty="0" smtClean="0"/>
              <a:t>companhia)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 smtClean="0"/>
              <a:t>Custo de Oportunidade: </a:t>
            </a:r>
            <a:r>
              <a:rPr lang="pt-BR" sz="3400" dirty="0" smtClean="0"/>
              <a:t>≈</a:t>
            </a:r>
            <a:r>
              <a:rPr lang="pt-BR" dirty="0" smtClean="0"/>
              <a:t>7,5% (SELIC)</a:t>
            </a: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6308725"/>
            <a:ext cx="1871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71550" y="908050"/>
            <a:ext cx="7743825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b="1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  <a:p>
            <a:pPr marL="338138" indent="-338138" algn="just">
              <a:lnSpc>
                <a:spcPct val="150000"/>
              </a:lnSpc>
              <a:spcBef>
                <a:spcPts val="4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/>
            </a:pPr>
            <a:endParaRPr lang="pt-BR" sz="2800" dirty="0">
              <a:solidFill>
                <a:srgbClr val="00000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71500" y="142875"/>
            <a:ext cx="7786688" cy="7143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pt-BR" sz="3000" b="1" dirty="0" smtClean="0">
                <a:ea typeface="+mj-ea"/>
              </a:rPr>
              <a:t>Impacto do ganho real</a:t>
            </a:r>
            <a:endParaRPr lang="pt-BR" sz="3000" b="1" dirty="0">
              <a:ea typeface="+mj-ea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262438" y="3328988"/>
          <a:ext cx="619125" cy="200025"/>
        </p:xfrm>
        <a:graphic>
          <a:graphicData uri="http://schemas.openxmlformats.org/presentationml/2006/ole">
            <p:oleObj spid="_x0000_s23554" name="Planilha" r:id="rId4" imgW="619041" imgH="199935" progId="Excel.Sheet.12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251520" y="1340768"/>
          <a:ext cx="8275692" cy="3312367"/>
        </p:xfrm>
        <a:graphic>
          <a:graphicData uri="http://schemas.openxmlformats.org/presentationml/2006/ole">
            <p:oleObj spid="_x0000_s23556" name="Planilha" r:id="rId5" imgW="7543935" imgH="3019293" progId="Excel.Sheet.12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 b="1" dirty="0" smtClean="0"/>
              <a:t>Dados adicionais</a:t>
            </a:r>
            <a:endParaRPr lang="pt-BR" sz="2800" b="1" dirty="0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6308725"/>
            <a:ext cx="1871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t-BR" dirty="0" smtClean="0"/>
              <a:t> Houve redução da remuneração média dos trabalhadores em 2011 comparativamente a 2010 </a:t>
            </a:r>
          </a:p>
          <a:p>
            <a:pPr lvl="1">
              <a:buFont typeface="Wingdings" pitchFamily="2" charset="2"/>
              <a:buChar char="q"/>
            </a:pPr>
            <a:r>
              <a:rPr lang="pt-BR" dirty="0" smtClean="0"/>
              <a:t>(de R$ 3.654,25 para R$ 3.632,97)</a:t>
            </a:r>
          </a:p>
          <a:p>
            <a:pPr>
              <a:buFont typeface="Wingdings" pitchFamily="2" charset="2"/>
              <a:buChar char="q"/>
            </a:pPr>
            <a:endParaRPr lang="pt-BR" dirty="0" smtClean="0"/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Efeitos da Lei 12.456, de 2011</a:t>
            </a:r>
          </a:p>
          <a:p>
            <a:pPr lvl="1">
              <a:buFont typeface="Wingdings" pitchFamily="2" charset="2"/>
              <a:buChar char="q"/>
            </a:pPr>
            <a:r>
              <a:rPr lang="pt-BR" dirty="0" smtClean="0"/>
              <a:t>Desoneração da folha de pagamento (economia de R$ 1,7 milhão).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Agradecemos a atenção</a:t>
            </a:r>
          </a:p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Escritório Regional do Distrito Federal</a:t>
            </a:r>
          </a:p>
          <a:p>
            <a:pPr algn="ctr">
              <a:buNone/>
            </a:pPr>
            <a:r>
              <a:rPr lang="pt-BR" dirty="0" smtClean="0"/>
              <a:t>erdf@dieese.org.br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309320"/>
            <a:ext cx="1871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3264</TotalTime>
  <Words>298</Words>
  <Application>Microsoft Office PowerPoint</Application>
  <PresentationFormat>Apresentação na tela (4:3)</PresentationFormat>
  <Paragraphs>87</Paragraphs>
  <Slides>11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3" baseType="lpstr">
      <vt:lpstr>Tema do Office</vt:lpstr>
      <vt:lpstr>Planilha do Microsoft Office Excel</vt:lpstr>
      <vt:lpstr>Resultados da Dataprev: principais informações</vt:lpstr>
      <vt:lpstr>Variáveis comentadas</vt:lpstr>
      <vt:lpstr>Slide 3</vt:lpstr>
      <vt:lpstr>Slide 4</vt:lpstr>
      <vt:lpstr>Slide 5</vt:lpstr>
      <vt:lpstr>Principais Contratos</vt:lpstr>
      <vt:lpstr>Slide 7</vt:lpstr>
      <vt:lpstr>Impacto do ganho real</vt:lpstr>
      <vt:lpstr>Slide 9</vt:lpstr>
      <vt:lpstr>Dados adicionais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de Conjuntura</dc:title>
  <dc:creator>Haroldo DIEEESE</dc:creator>
  <cp:lastModifiedBy>User</cp:lastModifiedBy>
  <cp:revision>185</cp:revision>
  <dcterms:created xsi:type="dcterms:W3CDTF">2011-09-20T13:56:36Z</dcterms:created>
  <dcterms:modified xsi:type="dcterms:W3CDTF">2012-08-30T20:23:08Z</dcterms:modified>
</cp:coreProperties>
</file>